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7"/>
    </p:embeddedFont>
    <p:embeddedFont>
      <p:font typeface="Bahiana" pitchFamily="2" charset="77"/>
      <p:regular r:id="rId8"/>
    </p:embeddedFont>
    <p:embeddedFont>
      <p:font typeface="Fira Sans Extra Condensed Medium" panose="020B0603050000020004" pitchFamily="34" charset="0"/>
      <p:regular r:id="rId9"/>
      <p:bold r:id="rId10"/>
      <p:italic r:id="rId11"/>
      <p:boldItalic r:id="rId12"/>
    </p:embeddedFont>
    <p:embeddedFont>
      <p:font typeface="Roboto Slab Regular" pitchFamily="2" charset="0"/>
      <p:regular r:id="rId13"/>
      <p:bold r:id="rId14"/>
    </p:embeddedFont>
    <p:embeddedFont>
      <p:font typeface="Saira Semi Condensed" pitchFamily="2" charset="77"/>
      <p:regular r:id="rId15"/>
      <p:bold r:id="rId16"/>
      <p:boldItalic r:id="rId17"/>
    </p:embeddedFont>
    <p:embeddedFont>
      <p:font typeface="Saira SemiCondensed Medium" pitchFamily="2" charset="77"/>
      <p:regular r:id="rId18"/>
      <p:bold r:id="rId19"/>
      <p:boldItalic r:id="rId20"/>
    </p:embeddedFont>
    <p:embeddedFont>
      <p:font typeface="Saira SemiCondensed SemiBold" pitchFamily="2" charset="77"/>
      <p:regular r:id="rId21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14ab38a4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14ab38a4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1571a7c95_11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1571a7c95_11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1571a7c95_11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71571a7c95_11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yoMsr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3" y="-1"/>
            <a:ext cx="9143063" cy="5431201"/>
            <a:chOff x="463" y="-1"/>
            <a:chExt cx="9143063" cy="5431201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6622962" y="4136025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3716550" y="2740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1486612" y="240030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1810337" y="2681700"/>
              <a:ext cx="2749500" cy="2749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4" name="Google Shape;14;p2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 flipH="1">
              <a:off x="463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 flipH="1">
              <a:off x="4063887" y="6251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6848788" y="4362200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Google Shape;17;p2"/>
            <p:cNvSpPr/>
            <p:nvPr/>
          </p:nvSpPr>
          <p:spPr>
            <a:xfrm flipH="1">
              <a:off x="5351500" y="211675"/>
              <a:ext cx="1947900" cy="1947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8" name="Google Shape;18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 flipH="1">
              <a:off x="2388003" y="3263743"/>
              <a:ext cx="1666877" cy="166339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flipH="1">
              <a:off x="5915994" y="777017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 rotWithShape="1">
            <a:blip r:embed="rId3">
              <a:alphaModFix/>
            </a:blip>
            <a:srcRect l="47244" t="1700" r="-12382" b="49281"/>
            <a:stretch/>
          </p:blipFill>
          <p:spPr>
            <a:xfrm rot="10800000">
              <a:off x="7231123" y="-1"/>
              <a:ext cx="1912402" cy="14360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rgbClr val="FFFFFF"/>
                </a:solidFill>
                <a:latin typeface="Saira SemiCondensed SemiBold"/>
                <a:ea typeface="Saira SemiCondensed SemiBold"/>
                <a:cs typeface="Saira SemiCondensed SemiBold"/>
                <a:sym typeface="Saira Semi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1162425" y="2959275"/>
            <a:ext cx="6819000" cy="4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1162500" y="1737000"/>
            <a:ext cx="6819000" cy="1104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Fira Sans Extra Condensed Medium"/>
              <a:buNone/>
              <a:defRPr sz="9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1204900" y="1383139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1"/>
          </p:nvPr>
        </p:nvSpPr>
        <p:spPr>
          <a:xfrm flipH="1">
            <a:off x="120525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2"/>
          </p:nvPr>
        </p:nvSpPr>
        <p:spPr>
          <a:xfrm>
            <a:off x="1204900" y="3416963"/>
            <a:ext cx="3155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3"/>
          </p:nvPr>
        </p:nvSpPr>
        <p:spPr>
          <a:xfrm flipH="1">
            <a:off x="120525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4"/>
          </p:nvPr>
        </p:nvSpPr>
        <p:spPr>
          <a:xfrm>
            <a:off x="5256950" y="1383139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5"/>
          </p:nvPr>
        </p:nvSpPr>
        <p:spPr>
          <a:xfrm flipH="1">
            <a:off x="5257300" y="1898825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6"/>
          </p:nvPr>
        </p:nvSpPr>
        <p:spPr>
          <a:xfrm>
            <a:off x="5256950" y="3416963"/>
            <a:ext cx="3155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7"/>
          </p:nvPr>
        </p:nvSpPr>
        <p:spPr>
          <a:xfrm flipH="1">
            <a:off x="5257300" y="3932650"/>
            <a:ext cx="28011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1204900" y="2979627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120490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5256950" y="931626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5256950" y="2979632"/>
            <a:ext cx="2046300" cy="61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720000" y="3153300"/>
            <a:ext cx="40230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0025" y="1050350"/>
            <a:ext cx="4263900" cy="182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3740700" y="3950"/>
            <a:ext cx="5403300" cy="5143500"/>
            <a:chOff x="3740700" y="3950"/>
            <a:chExt cx="5403300" cy="5143500"/>
          </a:xfrm>
        </p:grpSpPr>
        <p:sp>
          <p:nvSpPr>
            <p:cNvPr id="90" name="Google Shape;90;p13"/>
            <p:cNvSpPr/>
            <p:nvPr/>
          </p:nvSpPr>
          <p:spPr>
            <a:xfrm flipH="1">
              <a:off x="3740700" y="3950"/>
              <a:ext cx="5403300" cy="5143500"/>
            </a:xfrm>
            <a:prstGeom prst="rect">
              <a:avLst/>
            </a:prstGeom>
            <a:gradFill>
              <a:gsLst>
                <a:gs pos="0">
                  <a:srgbClr val="00151F">
                    <a:alpha val="66274"/>
                  </a:srgbClr>
                </a:gs>
                <a:gs pos="62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10800000" flipH="1">
              <a:off x="6050750" y="223424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" name="Google Shape;92;p13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flipH="1">
              <a:off x="5484677" y="1098474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" name="Google Shape;9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6222000" y="395424"/>
              <a:ext cx="696975" cy="6955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20050" y="1371600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AutoNum type="arabicPeriod"/>
              <a:defRPr sz="1200">
                <a:solidFill>
                  <a:schemeClr val="accent2"/>
                </a:solidFill>
              </a:defRPr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rabicPeriod"/>
              <a:defRPr>
                <a:solidFill>
                  <a:schemeClr val="accent2"/>
                </a:solidFill>
              </a:defRPr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Muli"/>
              <a:buAutoNum type="alphaLcPeriod"/>
              <a:defRPr>
                <a:solidFill>
                  <a:schemeClr val="accent2"/>
                </a:solidFill>
              </a:defRPr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Font typeface="Muli"/>
              <a:buAutoNum type="romanLcPeriod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l="47240" t="1700" r="147" b="49281"/>
          <a:stretch/>
        </p:blipFill>
        <p:spPr>
          <a:xfrm rot="10800000" flipH="1">
            <a:off x="476" y="-1"/>
            <a:ext cx="1544626" cy="14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6137709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2"/>
          </p:nvPr>
        </p:nvSpPr>
        <p:spPr>
          <a:xfrm>
            <a:off x="3428854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3"/>
          </p:nvPr>
        </p:nvSpPr>
        <p:spPr>
          <a:xfrm>
            <a:off x="720000" y="26157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2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4"/>
          </p:nvPr>
        </p:nvSpPr>
        <p:spPr>
          <a:xfrm>
            <a:off x="6137734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5"/>
          </p:nvPr>
        </p:nvSpPr>
        <p:spPr>
          <a:xfrm>
            <a:off x="3428880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6"/>
          </p:nvPr>
        </p:nvSpPr>
        <p:spPr>
          <a:xfrm>
            <a:off x="720025" y="3391550"/>
            <a:ext cx="22848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93930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subTitle" idx="1"/>
          </p:nvPr>
        </p:nvSpPr>
        <p:spPr>
          <a:xfrm>
            <a:off x="720000" y="2584175"/>
            <a:ext cx="4016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ctrTitle"/>
          </p:nvPr>
        </p:nvSpPr>
        <p:spPr>
          <a:xfrm>
            <a:off x="720050" y="1234572"/>
            <a:ext cx="4559700" cy="15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0000" y="923400"/>
            <a:ext cx="4157100" cy="32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>
            <a:off x="-1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8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subTitle" idx="1"/>
          </p:nvPr>
        </p:nvSpPr>
        <p:spPr>
          <a:xfrm>
            <a:off x="1357350" y="3604370"/>
            <a:ext cx="6429300" cy="67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 hasCustomPrompt="1"/>
          </p:nvPr>
        </p:nvSpPr>
        <p:spPr>
          <a:xfrm>
            <a:off x="2127900" y="3050450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2"/>
          </p:nvPr>
        </p:nvSpPr>
        <p:spPr>
          <a:xfrm>
            <a:off x="1357350" y="1767557"/>
            <a:ext cx="6429300" cy="67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 idx="3" hasCustomPrompt="1"/>
          </p:nvPr>
        </p:nvSpPr>
        <p:spPr>
          <a:xfrm>
            <a:off x="2127900" y="1213638"/>
            <a:ext cx="4888200" cy="7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 1">
  <p:cSld name="CUSTOM_8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 flipH="1">
            <a:off x="241230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1"/>
          </p:nvPr>
        </p:nvSpPr>
        <p:spPr>
          <a:xfrm flipH="1">
            <a:off x="24123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488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23" name="Google Shape;123;p20"/>
          <p:cNvGrpSpPr/>
          <p:nvPr/>
        </p:nvGrpSpPr>
        <p:grpSpPr>
          <a:xfrm>
            <a:off x="118950" y="-599425"/>
            <a:ext cx="3429900" cy="5850324"/>
            <a:chOff x="118950" y="-599425"/>
            <a:chExt cx="3429900" cy="5850324"/>
          </a:xfrm>
        </p:grpSpPr>
        <p:sp>
          <p:nvSpPr>
            <p:cNvPr id="124" name="Google Shape;124;p20"/>
            <p:cNvSpPr/>
            <p:nvPr/>
          </p:nvSpPr>
          <p:spPr>
            <a:xfrm>
              <a:off x="334131" y="3675599"/>
              <a:ext cx="1575300" cy="15753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118950" y="-599425"/>
              <a:ext cx="3429900" cy="34299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6" name="Google Shape;12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816266" y="4186721"/>
              <a:ext cx="587517" cy="5862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1087555" y="435337"/>
              <a:ext cx="1430530" cy="14275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8" name="Google Shape;128;p20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00940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 flipH="1">
            <a:off x="4103150" y="2222475"/>
            <a:ext cx="43194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 flipH="1">
            <a:off x="410315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7625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27" name="Google Shape;27;p3"/>
          <p:cNvGrpSpPr/>
          <p:nvPr/>
        </p:nvGrpSpPr>
        <p:grpSpPr>
          <a:xfrm>
            <a:off x="2" y="-1"/>
            <a:ext cx="6095486" cy="5180551"/>
            <a:chOff x="2" y="-1"/>
            <a:chExt cx="6095486" cy="5180551"/>
          </a:xfrm>
        </p:grpSpPr>
        <p:sp>
          <p:nvSpPr>
            <p:cNvPr id="28" name="Google Shape;28;p3"/>
            <p:cNvSpPr/>
            <p:nvPr/>
          </p:nvSpPr>
          <p:spPr>
            <a:xfrm>
              <a:off x="5013388" y="185377"/>
              <a:ext cx="1082100" cy="1082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88825" y="3208050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0" name="Google Shape;30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5344575" y="536475"/>
              <a:ext cx="403575" cy="4027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31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2251082" y="3625607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3"/>
            <p:cNvPicPr preferRelativeResize="0"/>
            <p:nvPr/>
          </p:nvPicPr>
          <p:blipFill rotWithShape="1">
            <a:blip r:embed="rId5">
              <a:alphaModFix/>
            </a:blip>
            <a:srcRect l="48250" b="42676"/>
            <a:stretch/>
          </p:blipFill>
          <p:spPr>
            <a:xfrm rot="10800000" flipH="1">
              <a:off x="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subTitle" idx="1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2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ubTitle" idx="3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subTitle" idx="4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5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6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 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subTitle" idx="1"/>
          </p:nvPr>
        </p:nvSpPr>
        <p:spPr>
          <a:xfrm>
            <a:off x="730000" y="1669475"/>
            <a:ext cx="34740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2"/>
          </p:nvPr>
        </p:nvSpPr>
        <p:spPr>
          <a:xfrm>
            <a:off x="4956911" y="1669475"/>
            <a:ext cx="34740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subTitle" idx="3"/>
          </p:nvPr>
        </p:nvSpPr>
        <p:spPr>
          <a:xfrm>
            <a:off x="730050" y="2157029"/>
            <a:ext cx="34740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4"/>
          </p:nvPr>
        </p:nvSpPr>
        <p:spPr>
          <a:xfrm>
            <a:off x="4956853" y="2157029"/>
            <a:ext cx="34740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5"/>
          </p:nvPr>
        </p:nvSpPr>
        <p:spPr>
          <a:xfrm>
            <a:off x="730000" y="3263591"/>
            <a:ext cx="34740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subTitle" idx="6"/>
          </p:nvPr>
        </p:nvSpPr>
        <p:spPr>
          <a:xfrm>
            <a:off x="4956910" y="3263584"/>
            <a:ext cx="34740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ubTitle" idx="7"/>
          </p:nvPr>
        </p:nvSpPr>
        <p:spPr>
          <a:xfrm>
            <a:off x="730050" y="3751125"/>
            <a:ext cx="34740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ubTitle" idx="8"/>
          </p:nvPr>
        </p:nvSpPr>
        <p:spPr>
          <a:xfrm>
            <a:off x="4956853" y="3751125"/>
            <a:ext cx="34740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ctrTitle"/>
          </p:nvPr>
        </p:nvSpPr>
        <p:spPr>
          <a:xfrm>
            <a:off x="939300" y="351842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 rot="10800000">
            <a:off x="6818323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232600" y="1869150"/>
            <a:ext cx="1052400" cy="11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400" i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>
            <a:off x="0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MAIN_POINT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 rot="10800000" flipH="1">
            <a:off x="-2" y="0"/>
            <a:ext cx="2325677" cy="257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5238250" y="1658400"/>
            <a:ext cx="19116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400" i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1"/>
          </p:nvPr>
        </p:nvSpPr>
        <p:spPr>
          <a:xfrm>
            <a:off x="5238250" y="3467868"/>
            <a:ext cx="2498400" cy="8883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MAIN_POINT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2993750" y="1658400"/>
            <a:ext cx="12909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400" i="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subTitle" idx="1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61" name="Google Shape;161;p25"/>
          <p:cNvGrpSpPr/>
          <p:nvPr/>
        </p:nvGrpSpPr>
        <p:grpSpPr>
          <a:xfrm>
            <a:off x="5810139" y="1486301"/>
            <a:ext cx="1972500" cy="1972500"/>
            <a:chOff x="4729214" y="1"/>
            <a:chExt cx="1972500" cy="1972500"/>
          </a:xfrm>
        </p:grpSpPr>
        <p:sp>
          <p:nvSpPr>
            <p:cNvPr id="162" name="Google Shape;162;p25"/>
            <p:cNvSpPr/>
            <p:nvPr/>
          </p:nvSpPr>
          <p:spPr>
            <a:xfrm rot="10800000">
              <a:off x="4729214" y="1"/>
              <a:ext cx="1972500" cy="1972500"/>
            </a:xfrm>
            <a:prstGeom prst="ellipse">
              <a:avLst/>
            </a:prstGeom>
            <a:gradFill>
              <a:gsLst>
                <a:gs pos="0">
                  <a:srgbClr val="00151F">
                    <a:alpha val="56862"/>
                  </a:srgbClr>
                </a:gs>
                <a:gs pos="51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3" name="Google Shape;16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43633" y="361621"/>
              <a:ext cx="1195824" cy="119332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4" name="Google Shape;164;p25"/>
          <p:cNvGrpSpPr/>
          <p:nvPr/>
        </p:nvGrpSpPr>
        <p:grpSpPr>
          <a:xfrm>
            <a:off x="372465" y="4263203"/>
            <a:ext cx="566839" cy="566839"/>
            <a:chOff x="7209025" y="4105250"/>
            <a:chExt cx="1039500" cy="1039500"/>
          </a:xfrm>
        </p:grpSpPr>
        <p:sp>
          <p:nvSpPr>
            <p:cNvPr id="165" name="Google Shape;165;p25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6" name="Google Shape;166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5"/>
          <p:cNvSpPr txBox="1">
            <a:spLocks noGrp="1"/>
          </p:cNvSpPr>
          <p:nvPr>
            <p:ph type="ctrTitle" idx="2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1407825" y="102225"/>
            <a:ext cx="1702500" cy="17025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26"/>
          <p:cNvGrpSpPr/>
          <p:nvPr/>
        </p:nvGrpSpPr>
        <p:grpSpPr>
          <a:xfrm>
            <a:off x="1611700" y="-1"/>
            <a:ext cx="7531825" cy="5144751"/>
            <a:chOff x="1611700" y="-1"/>
            <a:chExt cx="7531825" cy="5144751"/>
          </a:xfrm>
        </p:grpSpPr>
        <p:sp>
          <p:nvSpPr>
            <p:cNvPr id="171" name="Google Shape;171;p26"/>
            <p:cNvSpPr/>
            <p:nvPr/>
          </p:nvSpPr>
          <p:spPr>
            <a:xfrm>
              <a:off x="7209025" y="4105250"/>
              <a:ext cx="1039500" cy="1039500"/>
            </a:xfrm>
            <a:prstGeom prst="ellipse">
              <a:avLst/>
            </a:prstGeom>
            <a:gradFill>
              <a:gsLst>
                <a:gs pos="0">
                  <a:srgbClr val="00151F">
                    <a:alpha val="42745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2" name="Google Shape;172;p26"/>
            <p:cNvPicPr preferRelativeResize="0"/>
            <p:nvPr/>
          </p:nvPicPr>
          <p:blipFill rotWithShape="1">
            <a:blip r:embed="rId3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3" name="Google Shape;17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7380275" y="4277224"/>
              <a:ext cx="696974" cy="6955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837550" y="39848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800000">
              <a:off x="4845466" y="3028159"/>
              <a:ext cx="2028115" cy="202387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2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38597" y="522792"/>
              <a:ext cx="818909" cy="8171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26"/>
            <p:cNvSpPr/>
            <p:nvPr/>
          </p:nvSpPr>
          <p:spPr>
            <a:xfrm>
              <a:off x="1611700" y="37587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25275" y="5935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725275" y="2312825"/>
            <a:ext cx="4322700" cy="11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0" name="Google Shape;180;p26"/>
          <p:cNvSpPr txBox="1"/>
          <p:nvPr/>
        </p:nvSpPr>
        <p:spPr>
          <a:xfrm>
            <a:off x="725275" y="3650025"/>
            <a:ext cx="385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000">
                <a:solidFill>
                  <a:srgbClr val="FFFFFF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4520425" y="-1"/>
            <a:ext cx="4623100" cy="5020201"/>
            <a:chOff x="4520425" y="-1"/>
            <a:chExt cx="4623100" cy="5020201"/>
          </a:xfrm>
        </p:grpSpPr>
        <p:sp>
          <p:nvSpPr>
            <p:cNvPr id="35" name="Google Shape;35;p4"/>
            <p:cNvSpPr/>
            <p:nvPr/>
          </p:nvSpPr>
          <p:spPr>
            <a:xfrm>
              <a:off x="4520425" y="4229100"/>
              <a:ext cx="791100" cy="791100"/>
            </a:xfrm>
            <a:prstGeom prst="ellipse">
              <a:avLst/>
            </a:prstGeom>
            <a:gradFill>
              <a:gsLst>
                <a:gs pos="0">
                  <a:srgbClr val="00151F">
                    <a:alpha val="23921"/>
                  </a:srgbClr>
                </a:gs>
                <a:gs pos="58999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6" name="Google Shape;36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746275" y="4455275"/>
              <a:ext cx="339425" cy="338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4">
              <a:alphaModFix/>
            </a:blip>
            <a:srcRect l="48250" b="42676"/>
            <a:stretch/>
          </p:blipFill>
          <p:spPr>
            <a:xfrm rot="10800000">
              <a:off x="5484202" y="-1"/>
              <a:ext cx="3659323" cy="40450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0075" y="1133150"/>
            <a:ext cx="3572100" cy="10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 flipH="1">
            <a:off x="720075" y="2258759"/>
            <a:ext cx="51921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1035650" y="2771600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2"/>
          </p:nvPr>
        </p:nvSpPr>
        <p:spPr>
          <a:xfrm>
            <a:off x="4876450" y="2771575"/>
            <a:ext cx="32319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>
            <a:off x="1035675" y="2255300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876450" y="2258584"/>
            <a:ext cx="3231900" cy="5130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>
                <a:solidFill>
                  <a:schemeClr val="accent2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ctrTitle"/>
          </p:nvPr>
        </p:nvSpPr>
        <p:spPr>
          <a:xfrm>
            <a:off x="4540675" y="1234000"/>
            <a:ext cx="38937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1"/>
          </p:nvPr>
        </p:nvSpPr>
        <p:spPr>
          <a:xfrm>
            <a:off x="4540575" y="2722193"/>
            <a:ext cx="3893700" cy="184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-5575" y="3950"/>
            <a:ext cx="5403300" cy="5143500"/>
          </a:xfrm>
          <a:prstGeom prst="rect">
            <a:avLst/>
          </a:prstGeom>
          <a:gradFill>
            <a:gsLst>
              <a:gs pos="0">
                <a:srgbClr val="00151F">
                  <a:alpha val="66274"/>
                </a:srgbClr>
              </a:gs>
              <a:gs pos="6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 rot="10800000">
            <a:off x="5341989" y="82562"/>
            <a:ext cx="1039500" cy="10395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7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>
            <a:off x="2" y="1098474"/>
            <a:ext cx="3659323" cy="404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3252" y="254549"/>
            <a:ext cx="696975" cy="6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8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>
            <a:off x="0" y="2783875"/>
            <a:ext cx="2134598" cy="235962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2330700" y="1146300"/>
            <a:ext cx="4482600" cy="285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 flipH="1">
            <a:off x="719925" y="2222475"/>
            <a:ext cx="5162700" cy="16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200"/>
              <a:buNone/>
              <a:defRPr sz="4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 flipH="1">
            <a:off x="720000" y="3948300"/>
            <a:ext cx="43194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00" y="1081627"/>
            <a:ext cx="2046300" cy="114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Fira Sans Extra Condensed Medium"/>
              <a:buNone/>
              <a:defRPr sz="48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9"/>
          <p:cNvSpPr/>
          <p:nvPr/>
        </p:nvSpPr>
        <p:spPr>
          <a:xfrm rot="10800000">
            <a:off x="7226701" y="823199"/>
            <a:ext cx="1082100" cy="1082100"/>
          </a:xfrm>
          <a:prstGeom prst="ellipse">
            <a:avLst/>
          </a:prstGeom>
          <a:gradFill>
            <a:gsLst>
              <a:gs pos="0">
                <a:srgbClr val="00151F">
                  <a:alpha val="23921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039" y="1151477"/>
            <a:ext cx="403575" cy="4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633" y="361621"/>
            <a:ext cx="1195824" cy="119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9"/>
          <p:cNvPicPr preferRelativeResize="0"/>
          <p:nvPr/>
        </p:nvPicPr>
        <p:blipFill rotWithShape="1">
          <a:blip r:embed="rId5">
            <a:alphaModFix/>
          </a:blip>
          <a:srcRect l="48250" b="42676"/>
          <a:stretch/>
        </p:blipFill>
        <p:spPr>
          <a:xfrm flipH="1">
            <a:off x="7186574" y="2979723"/>
            <a:ext cx="1957426" cy="216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/>
          <p:nvPr/>
        </p:nvSpPr>
        <p:spPr>
          <a:xfrm rot="10800000">
            <a:off x="4377974" y="-446013"/>
            <a:ext cx="2808600" cy="2808600"/>
          </a:xfrm>
          <a:prstGeom prst="ellipse">
            <a:avLst/>
          </a:prstGeom>
          <a:gradFill>
            <a:gsLst>
              <a:gs pos="0">
                <a:srgbClr val="00151F">
                  <a:alpha val="42745"/>
                </a:srgbClr>
              </a:gs>
              <a:gs pos="58999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69" name="Google Shape;69;p10"/>
          <p:cNvPicPr preferRelativeResize="0"/>
          <p:nvPr/>
        </p:nvPicPr>
        <p:blipFill rotWithShape="1">
          <a:blip r:embed="rId3">
            <a:alphaModFix/>
          </a:blip>
          <a:srcRect l="48250" b="42676"/>
          <a:stretch/>
        </p:blipFill>
        <p:spPr>
          <a:xfrm flipH="1">
            <a:off x="7567925" y="3401275"/>
            <a:ext cx="1576075" cy="174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aira SemiCondensed Medium"/>
              <a:buNone/>
              <a:defRPr sz="4800">
                <a:solidFill>
                  <a:srgbClr val="FFFFFF"/>
                </a:solidFill>
                <a:latin typeface="Saira SemiCondensed Medium"/>
                <a:ea typeface="Saira SemiCondensed Medium"/>
                <a:cs typeface="Saira SemiCondensed Medium"/>
                <a:sym typeface="Saira Semi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●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naheim"/>
              <a:buChar char="○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naheim"/>
              <a:buChar char="■"/>
              <a:defRPr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www.covid-19.ca.gov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subTitle" idx="1"/>
          </p:nvPr>
        </p:nvSpPr>
        <p:spPr>
          <a:xfrm flipH="1">
            <a:off x="4721687" y="3220316"/>
            <a:ext cx="3702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Thompson, Mike, John, Filiberto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ctrTitle"/>
          </p:nvPr>
        </p:nvSpPr>
        <p:spPr>
          <a:xfrm flipH="1">
            <a:off x="4721687" y="2290984"/>
            <a:ext cx="3702300" cy="10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COVID-19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Case Study</a:t>
            </a:r>
            <a:endParaRPr sz="2400"/>
          </a:p>
        </p:txBody>
      </p:sp>
      <p:grpSp>
        <p:nvGrpSpPr>
          <p:cNvPr id="189" name="Google Shape;189;p29"/>
          <p:cNvGrpSpPr/>
          <p:nvPr/>
        </p:nvGrpSpPr>
        <p:grpSpPr>
          <a:xfrm flipH="1">
            <a:off x="4497597" y="2100639"/>
            <a:ext cx="4206917" cy="1744178"/>
            <a:chOff x="439473" y="1811648"/>
            <a:chExt cx="4206917" cy="1744178"/>
          </a:xfrm>
        </p:grpSpPr>
        <p:sp>
          <p:nvSpPr>
            <p:cNvPr id="190" name="Google Shape;190;p29"/>
            <p:cNvSpPr/>
            <p:nvPr/>
          </p:nvSpPr>
          <p:spPr>
            <a:xfrm>
              <a:off x="439473" y="3172127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9"/>
            <p:cNvSpPr/>
            <p:nvPr/>
          </p:nvSpPr>
          <p:spPr>
            <a:xfrm rot="10800000">
              <a:off x="4262691" y="1811648"/>
              <a:ext cx="383700" cy="383700"/>
            </a:xfrm>
            <a:prstGeom prst="corner">
              <a:avLst>
                <a:gd name="adj1" fmla="val 5799"/>
                <a:gd name="adj2" fmla="val 62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body" idx="1"/>
          </p:nvPr>
        </p:nvSpPr>
        <p:spPr>
          <a:xfrm>
            <a:off x="720050" y="1428914"/>
            <a:ext cx="7703700" cy="31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We were interested in exploring the relationship between Covid-19 and economic variables in California.  We looked at Covid-19 cases, unemployment rates, and home prices at the county level.   </a:t>
            </a:r>
            <a:endParaRPr sz="15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u="sng">
                <a:solidFill>
                  <a:srgbClr val="FFFFFF"/>
                </a:solidFill>
              </a:rPr>
              <a:t>Datasets:</a:t>
            </a:r>
            <a:endParaRPr sz="1500" b="1" u="sng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500">
                <a:solidFill>
                  <a:srgbClr val="FFFFFF"/>
                </a:solidFill>
              </a:rPr>
              <a:t>Covid-19 Cases by California County (source </a:t>
            </a:r>
            <a:r>
              <a:rPr lang="en" sz="1500" u="sng">
                <a:solidFill>
                  <a:schemeClr val="hlink"/>
                </a:solidFill>
                <a:hlinkClick r:id="rId4"/>
              </a:rPr>
              <a:t>www.covid-19.ca.gov</a:t>
            </a:r>
            <a:r>
              <a:rPr lang="en" sz="1500">
                <a:solidFill>
                  <a:srgbClr val="FFFFFF"/>
                </a:solidFill>
              </a:rPr>
              <a:t>)</a:t>
            </a:r>
            <a:endParaRPr sz="15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500">
                <a:solidFill>
                  <a:srgbClr val="FFFFFF"/>
                </a:solidFill>
              </a:rPr>
              <a:t>Unemployment Rate by California County (source California Employee Development Department)</a:t>
            </a:r>
            <a:endParaRPr sz="15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500">
                <a:solidFill>
                  <a:srgbClr val="FFFFFF"/>
                </a:solidFill>
              </a:rPr>
              <a:t>Median Home Prices by California County (source Zillow)</a:t>
            </a:r>
            <a:endParaRPr sz="15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sz="1500">
                <a:solidFill>
                  <a:srgbClr val="FFFFFF"/>
                </a:solidFill>
              </a:rPr>
              <a:t>Population by California County (source www.worldpopulationreview.com)</a:t>
            </a:r>
            <a:endParaRPr sz="15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 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Project Overview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31"/>
          <p:cNvGrpSpPr/>
          <p:nvPr/>
        </p:nvGrpSpPr>
        <p:grpSpPr>
          <a:xfrm>
            <a:off x="1903238" y="2917103"/>
            <a:ext cx="402600" cy="402600"/>
            <a:chOff x="4370750" y="1987928"/>
            <a:chExt cx="402600" cy="402600"/>
          </a:xfrm>
        </p:grpSpPr>
        <p:sp>
          <p:nvSpPr>
            <p:cNvPr id="203" name="Google Shape;203;p31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31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Flow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6" name="Google Shape;206;p31"/>
          <p:cNvSpPr txBox="1"/>
          <p:nvPr/>
        </p:nvSpPr>
        <p:spPr>
          <a:xfrm>
            <a:off x="799375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Data Collection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(online sources)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799375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01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208" name="Google Shape;208;p31"/>
          <p:cNvGrpSpPr/>
          <p:nvPr/>
        </p:nvGrpSpPr>
        <p:grpSpPr>
          <a:xfrm rot="10800000">
            <a:off x="4370688" y="2917051"/>
            <a:ext cx="402600" cy="402600"/>
            <a:chOff x="4370750" y="1987928"/>
            <a:chExt cx="402600" cy="402600"/>
          </a:xfrm>
        </p:grpSpPr>
        <p:sp>
          <p:nvSpPr>
            <p:cNvPr id="209" name="Google Shape;209;p31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31"/>
          <p:cNvSpPr txBox="1"/>
          <p:nvPr/>
        </p:nvSpPr>
        <p:spPr>
          <a:xfrm>
            <a:off x="3266850" y="3725338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Data Cleanup/Transformation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(python, pandas)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12" name="Google Shape;212;p31"/>
          <p:cNvSpPr txBox="1"/>
          <p:nvPr/>
        </p:nvSpPr>
        <p:spPr>
          <a:xfrm>
            <a:off x="3266850" y="3355188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02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grpSp>
        <p:nvGrpSpPr>
          <p:cNvPr id="213" name="Google Shape;213;p31"/>
          <p:cNvGrpSpPr/>
          <p:nvPr/>
        </p:nvGrpSpPr>
        <p:grpSpPr>
          <a:xfrm>
            <a:off x="6838188" y="2917103"/>
            <a:ext cx="402600" cy="402600"/>
            <a:chOff x="4370750" y="1987928"/>
            <a:chExt cx="402600" cy="402600"/>
          </a:xfrm>
        </p:grpSpPr>
        <p:sp>
          <p:nvSpPr>
            <p:cNvPr id="214" name="Google Shape;214;p31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31"/>
          <p:cNvSpPr txBox="1"/>
          <p:nvPr/>
        </p:nvSpPr>
        <p:spPr>
          <a:xfrm>
            <a:off x="5734325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Build Database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(PostGres, SQLAlchemy) 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>
            <a:off x="5734325" y="1691326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03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cxnSp>
        <p:nvCxnSpPr>
          <p:cNvPr id="218" name="Google Shape;218;p31"/>
          <p:cNvCxnSpPr>
            <a:stCxn id="204" idx="6"/>
            <a:endCxn id="210" idx="6"/>
          </p:cNvCxnSpPr>
          <p:nvPr/>
        </p:nvCxnSpPr>
        <p:spPr>
          <a:xfrm>
            <a:off x="2199869" y="3118334"/>
            <a:ext cx="227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31"/>
          <p:cNvCxnSpPr>
            <a:stCxn id="210" idx="2"/>
            <a:endCxn id="215" idx="2"/>
          </p:cNvCxnSpPr>
          <p:nvPr/>
        </p:nvCxnSpPr>
        <p:spPr>
          <a:xfrm>
            <a:off x="4667456" y="3118419"/>
            <a:ext cx="2276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31"/>
          <p:cNvCxnSpPr>
            <a:stCxn id="215" idx="6"/>
          </p:cNvCxnSpPr>
          <p:nvPr/>
        </p:nvCxnSpPr>
        <p:spPr>
          <a:xfrm>
            <a:off x="7134819" y="3118334"/>
            <a:ext cx="2027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/>
        </p:nvSpPr>
        <p:spPr>
          <a:xfrm flipH="1">
            <a:off x="5232819" y="370796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Deploy Webapp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(flask, html)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26" name="Google Shape;226;p32"/>
          <p:cNvSpPr txBox="1">
            <a:spLocks noGrp="1"/>
          </p:cNvSpPr>
          <p:nvPr>
            <p:ph type="ctrTitle"/>
          </p:nvPr>
        </p:nvSpPr>
        <p:spPr>
          <a:xfrm>
            <a:off x="939300" y="351847"/>
            <a:ext cx="72654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DO IF YOU HAVE SYMPTOMS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27" name="Google Shape;227;p32"/>
          <p:cNvGrpSpPr/>
          <p:nvPr/>
        </p:nvGrpSpPr>
        <p:grpSpPr>
          <a:xfrm flipH="1">
            <a:off x="6336657" y="2917103"/>
            <a:ext cx="402600" cy="402600"/>
            <a:chOff x="4370750" y="1987928"/>
            <a:chExt cx="402600" cy="402600"/>
          </a:xfrm>
        </p:grpSpPr>
        <p:sp>
          <p:nvSpPr>
            <p:cNvPr id="228" name="Google Shape;228;p32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32"/>
          <p:cNvGrpSpPr/>
          <p:nvPr/>
        </p:nvGrpSpPr>
        <p:grpSpPr>
          <a:xfrm flipH="1">
            <a:off x="2404707" y="2917103"/>
            <a:ext cx="402600" cy="402600"/>
            <a:chOff x="4370750" y="1987928"/>
            <a:chExt cx="402600" cy="402600"/>
          </a:xfrm>
        </p:grpSpPr>
        <p:sp>
          <p:nvSpPr>
            <p:cNvPr id="231" name="Google Shape;231;p32"/>
            <p:cNvSpPr/>
            <p:nvPr/>
          </p:nvSpPr>
          <p:spPr>
            <a:xfrm>
              <a:off x="4370750" y="1987928"/>
              <a:ext cx="402600" cy="402600"/>
            </a:xfrm>
            <a:prstGeom prst="ellipse">
              <a:avLst/>
            </a:prstGeom>
            <a:solidFill>
              <a:srgbClr val="FFFFFF">
                <a:alpha val="2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4476582" y="2093759"/>
              <a:ext cx="190800" cy="190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32"/>
          <p:cNvSpPr txBox="1"/>
          <p:nvPr/>
        </p:nvSpPr>
        <p:spPr>
          <a:xfrm flipH="1">
            <a:off x="1300869" y="2078250"/>
            <a:ext cx="2610300" cy="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Generate Visualizations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Anaheim"/>
                <a:ea typeface="Anaheim"/>
                <a:cs typeface="Anaheim"/>
                <a:sym typeface="Anaheim"/>
              </a:rPr>
              <a:t>(plotly, D3, MetricGraphics)</a:t>
            </a:r>
            <a:endParaRPr sz="1600">
              <a:solidFill>
                <a:srgbClr val="F4F2EF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34" name="Google Shape;234;p32"/>
          <p:cNvSpPr txBox="1"/>
          <p:nvPr/>
        </p:nvSpPr>
        <p:spPr>
          <a:xfrm flipH="1">
            <a:off x="1300869" y="170810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04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cxnSp>
        <p:nvCxnSpPr>
          <p:cNvPr id="235" name="Google Shape;235;p32"/>
          <p:cNvCxnSpPr>
            <a:stCxn id="229" idx="6"/>
            <a:endCxn id="232" idx="2"/>
          </p:cNvCxnSpPr>
          <p:nvPr/>
        </p:nvCxnSpPr>
        <p:spPr>
          <a:xfrm rot="10800000">
            <a:off x="2701625" y="3118334"/>
            <a:ext cx="3741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32"/>
          <p:cNvCxnSpPr>
            <a:stCxn id="232" idx="6"/>
          </p:cNvCxnSpPr>
          <p:nvPr/>
        </p:nvCxnSpPr>
        <p:spPr>
          <a:xfrm rot="10800000">
            <a:off x="-36925" y="3118334"/>
            <a:ext cx="2547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2"/>
          <p:cNvSpPr txBox="1"/>
          <p:nvPr/>
        </p:nvSpPr>
        <p:spPr>
          <a:xfrm flipH="1">
            <a:off x="5232819" y="3337811"/>
            <a:ext cx="2610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4F2EF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STEP 05</a:t>
            </a:r>
            <a:endParaRPr sz="1600">
              <a:solidFill>
                <a:srgbClr val="F4F2EF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ID-19 by Slidesgo">
  <a:themeElements>
    <a:clrScheme name="Simple Light">
      <a:dk1>
        <a:srgbClr val="FFFFFF"/>
      </a:dk1>
      <a:lt1>
        <a:srgbClr val="00151F"/>
      </a:lt1>
      <a:dk2>
        <a:srgbClr val="00287F"/>
      </a:dk2>
      <a:lt2>
        <a:srgbClr val="00C5FF"/>
      </a:lt2>
      <a:accent1>
        <a:srgbClr val="6CF6EA"/>
      </a:accent1>
      <a:accent2>
        <a:srgbClr val="FFFFFF"/>
      </a:accent2>
      <a:accent3>
        <a:srgbClr val="00151F"/>
      </a:accent3>
      <a:accent4>
        <a:srgbClr val="00287F"/>
      </a:accent4>
      <a:accent5>
        <a:srgbClr val="00C5FF"/>
      </a:accent5>
      <a:accent6>
        <a:srgbClr val="6CF6E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Macintosh PowerPoint</Application>
  <PresentationFormat>On-screen Show (16:9)</PresentationFormat>
  <Paragraphs>30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Arial</vt:lpstr>
      <vt:lpstr>Saira Semi Condensed</vt:lpstr>
      <vt:lpstr>Muli</vt:lpstr>
      <vt:lpstr>Saira SemiCondensed Medium</vt:lpstr>
      <vt:lpstr>Anaheim</vt:lpstr>
      <vt:lpstr>Saira SemiCondensed SemiBold</vt:lpstr>
      <vt:lpstr>Bahiana</vt:lpstr>
      <vt:lpstr>Fira Sans Extra Condensed Medium</vt:lpstr>
      <vt:lpstr>Roboto Slab Regular</vt:lpstr>
      <vt:lpstr>COVID-19 by Slidesgo</vt:lpstr>
      <vt:lpstr>COVID-19 Case Study</vt:lpstr>
      <vt:lpstr>Project Overview</vt:lpstr>
      <vt:lpstr>Project Flow</vt:lpstr>
      <vt:lpstr>WHAT TO DO IF YOU HAVE SYMPTOMS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Case Study</dc:title>
  <cp:lastModifiedBy>John Bruner</cp:lastModifiedBy>
  <cp:revision>1</cp:revision>
  <dcterms:modified xsi:type="dcterms:W3CDTF">2020-10-10T22:03:21Z</dcterms:modified>
</cp:coreProperties>
</file>